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4" r:id="rId4"/>
    <p:sldId id="265" r:id="rId5"/>
    <p:sldId id="473" r:id="rId6"/>
    <p:sldId id="266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11" autoAdjust="0"/>
    <p:restoredTop sz="94109" autoAdjust="0"/>
  </p:normalViewPr>
  <p:slideViewPr>
    <p:cSldViewPr snapToGrid="0">
      <p:cViewPr varScale="1">
        <p:scale>
          <a:sx n="110" d="100"/>
          <a:sy n="110" d="100"/>
        </p:scale>
        <p:origin x="108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 Mahoney" userId="8be4dd9d9bd97828" providerId="LiveId" clId="{67B4CE9D-6D61-4E31-A7D9-15A6DA0D0F11}"/>
    <pc:docChg chg="modSld">
      <pc:chgData name="Joe Mahoney" userId="8be4dd9d9bd97828" providerId="LiveId" clId="{67B4CE9D-6D61-4E31-A7D9-15A6DA0D0F11}" dt="2024-02-12T18:05:45.568" v="12" actId="115"/>
      <pc:docMkLst>
        <pc:docMk/>
      </pc:docMkLst>
      <pc:sldChg chg="modSp mod">
        <pc:chgData name="Joe Mahoney" userId="8be4dd9d9bd97828" providerId="LiveId" clId="{67B4CE9D-6D61-4E31-A7D9-15A6DA0D0F11}" dt="2024-02-12T18:04:16.884" v="2" actId="403"/>
        <pc:sldMkLst>
          <pc:docMk/>
          <pc:sldMk cId="112239161" sldId="256"/>
        </pc:sldMkLst>
        <pc:spChg chg="mod">
          <ac:chgData name="Joe Mahoney" userId="8be4dd9d9bd97828" providerId="LiveId" clId="{67B4CE9D-6D61-4E31-A7D9-15A6DA0D0F11}" dt="2024-02-12T18:04:16.884" v="2" actId="403"/>
          <ac:spMkLst>
            <pc:docMk/>
            <pc:sldMk cId="112239161" sldId="256"/>
            <ac:spMk id="2" creationId="{00000000-0000-0000-0000-000000000000}"/>
          </ac:spMkLst>
        </pc:spChg>
      </pc:sldChg>
      <pc:sldChg chg="modSp mod">
        <pc:chgData name="Joe Mahoney" userId="8be4dd9d9bd97828" providerId="LiveId" clId="{67B4CE9D-6D61-4E31-A7D9-15A6DA0D0F11}" dt="2024-02-12T18:05:03.442" v="10" actId="20577"/>
        <pc:sldMkLst>
          <pc:docMk/>
          <pc:sldMk cId="1114116913" sldId="264"/>
        </pc:sldMkLst>
        <pc:spChg chg="mod">
          <ac:chgData name="Joe Mahoney" userId="8be4dd9d9bd97828" providerId="LiveId" clId="{67B4CE9D-6D61-4E31-A7D9-15A6DA0D0F11}" dt="2024-02-12T18:05:03.442" v="10" actId="20577"/>
          <ac:spMkLst>
            <pc:docMk/>
            <pc:sldMk cId="1114116913" sldId="264"/>
            <ac:spMk id="10" creationId="{00000000-0000-0000-0000-000000000000}"/>
          </ac:spMkLst>
        </pc:spChg>
      </pc:sldChg>
      <pc:sldChg chg="modSp mod">
        <pc:chgData name="Joe Mahoney" userId="8be4dd9d9bd97828" providerId="LiveId" clId="{67B4CE9D-6D61-4E31-A7D9-15A6DA0D0F11}" dt="2024-02-12T18:05:45.568" v="12" actId="115"/>
        <pc:sldMkLst>
          <pc:docMk/>
          <pc:sldMk cId="1713689344" sldId="265"/>
        </pc:sldMkLst>
        <pc:spChg chg="mod">
          <ac:chgData name="Joe Mahoney" userId="8be4dd9d9bd97828" providerId="LiveId" clId="{67B4CE9D-6D61-4E31-A7D9-15A6DA0D0F11}" dt="2024-02-12T18:05:45.568" v="12" actId="115"/>
          <ac:spMkLst>
            <pc:docMk/>
            <pc:sldMk cId="1713689344" sldId="265"/>
            <ac:spMk id="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1F0F5-0F24-4C44-9A8F-BE862CE06388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C7E6D-BACD-42D8-B50B-C0E3FA1E9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8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>
            <a:extLst>
              <a:ext uri="{FF2B5EF4-FFF2-40B4-BE49-F238E27FC236}">
                <a16:creationId xmlns:a16="http://schemas.microsoft.com/office/drawing/2014/main" id="{4FA826BE-D8F6-4681-B816-DBD234BD054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4867" name="Notes Placeholder 2">
            <a:extLst>
              <a:ext uri="{FF2B5EF4-FFF2-40B4-BE49-F238E27FC236}">
                <a16:creationId xmlns:a16="http://schemas.microsoft.com/office/drawing/2014/main" id="{49B98754-BC17-4AAA-AE52-43D783D21C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64868" name="Slide Number Placeholder 3">
            <a:extLst>
              <a:ext uri="{FF2B5EF4-FFF2-40B4-BE49-F238E27FC236}">
                <a16:creationId xmlns:a16="http://schemas.microsoft.com/office/drawing/2014/main" id="{D21BAD4E-DE73-431A-87A2-15AEB24509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/>
            <a:fld id="{3D0ED0B2-7EED-46D7-9988-87458289003D}" type="slidenum"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pPr defTabSz="914400"/>
              <a:t>5</a:t>
            </a:fld>
            <a:endParaRPr lang="en-US" altLang="en-US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FB5A-4E6C-4C12-A9BC-02BD59EE9159}" type="datetime1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8340E-56AC-404E-88C3-AE83BE1AE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63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BCFA-72B3-4210-BAC8-A70A8D74E4B5}" type="datetime1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8340E-56AC-404E-88C3-AE83BE1AE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273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ED17-7E95-4889-9FC9-E3B3DFC8466C}" type="datetime1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8340E-56AC-404E-88C3-AE83BE1AE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69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Main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id="{A4407840-F6A4-4638-BB2F-9FBAA1A81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04800"/>
            <a:ext cx="8458200" cy="67861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rgbClr val="A0224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D13536C2-DC17-4031-9948-17E37EF9911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42900" y="1276709"/>
            <a:ext cx="8458200" cy="497169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Appendix Link">
            <a:extLst>
              <a:ext uri="{FF2B5EF4-FFF2-40B4-BE49-F238E27FC236}">
                <a16:creationId xmlns:a16="http://schemas.microsoft.com/office/drawing/2014/main" id="{24E3FC7A-8095-4466-BF43-4B6D04A5D88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369347" y="6324600"/>
            <a:ext cx="2405307" cy="190500"/>
          </a:xfrm>
        </p:spPr>
        <p:txBody>
          <a:bodyPr anchor="b">
            <a:noAutofit/>
          </a:bodyPr>
          <a:lstStyle>
            <a:lvl1pPr algn="ctr">
              <a:defRPr sz="9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Image Credit">
            <a:extLst>
              <a:ext uri="{FF2B5EF4-FFF2-40B4-BE49-F238E27FC236}">
                <a16:creationId xmlns:a16="http://schemas.microsoft.com/office/drawing/2014/main" id="{29651301-3A88-4CBC-9B7F-A569599DC5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62099" y="6684963"/>
            <a:ext cx="6972301" cy="173037"/>
          </a:xfrm>
        </p:spPr>
        <p:txBody>
          <a:bodyPr anchor="ctr">
            <a:noAutofit/>
          </a:bodyPr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algn="r">
              <a:defRPr sz="900"/>
            </a:lvl2pPr>
            <a:lvl3pPr algn="r">
              <a:defRPr sz="900"/>
            </a:lvl3pPr>
            <a:lvl4pPr algn="r">
              <a:defRPr sz="900"/>
            </a:lvl4pPr>
            <a:lvl5pPr algn="r">
              <a:defRPr sz="9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">
            <a:extLst>
              <a:ext uri="{FF2B5EF4-FFF2-40B4-BE49-F238E27FC236}">
                <a16:creationId xmlns:a16="http://schemas.microsoft.com/office/drawing/2014/main" id="{28F62A5B-85AD-4E89-BF58-6B2FA6C7BF1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016A5773-2CE0-4627-A645-5FDC147075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7904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4F80-92D9-4FCF-8A3D-C2E07D462F2F}" type="datetime1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8340E-56AC-404E-88C3-AE83BE1AE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37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78D5-33B6-4F7C-B391-2ECB405EA6FB}" type="datetime1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8340E-56AC-404E-88C3-AE83BE1AE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6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9068-7493-43C7-9333-A6B91FF98B01}" type="datetime1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8340E-56AC-404E-88C3-AE83BE1AE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0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33C5-0E4D-497B-AD82-8F4555C6D510}" type="datetime1">
              <a:rPr lang="en-US" smtClean="0"/>
              <a:t>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8340E-56AC-404E-88C3-AE83BE1AE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1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2302-FACD-47A2-8EBD-02FEEC148E4E}" type="datetime1">
              <a:rPr lang="en-US" smtClean="0"/>
              <a:t>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8340E-56AC-404E-88C3-AE83BE1AE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64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9F0A-9FC5-408C-809F-7DF54ABB98B8}" type="datetime1">
              <a:rPr lang="en-US" smtClean="0"/>
              <a:t>2/12/2024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8340E-56AC-404E-88C3-AE83BE1AE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6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63031-D652-43E0-A8AE-8BA46ABC82F9}" type="datetime1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8340E-56AC-404E-88C3-AE83BE1AE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4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8857D-B069-45BA-BE8E-732659CE9959}" type="datetime1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8340E-56AC-404E-88C3-AE83BE1AE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48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3788F-2CC4-483F-94F5-5E7E90459F53}" type="datetime1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8340E-56AC-404E-88C3-AE83BE1AE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9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799" y="503340"/>
            <a:ext cx="8045605" cy="1570420"/>
          </a:xfrm>
        </p:spPr>
        <p:txBody>
          <a:bodyPr>
            <a:no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Session 5. Resource-Based Theory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Asset stock accumulation and sustainability of competitive advantage</a:t>
            </a:r>
            <a:endParaRPr lang="en-US" sz="3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2359620"/>
            <a:ext cx="6858000" cy="874486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Ingemar Dierickx and Karel Cool (1989)</a:t>
            </a:r>
          </a:p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Management Science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8340E-56AC-404E-88C3-AE83BE1AE080}" type="slidenum">
              <a:rPr lang="en-US" smtClean="0"/>
              <a:t>1</a:t>
            </a:fld>
            <a:endParaRPr lang="en-US"/>
          </a:p>
        </p:txBody>
      </p:sp>
      <p:pic>
        <p:nvPicPr>
          <p:cNvPr id="10" name="Bild 9" descr="Karel-Coo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785" y="3296553"/>
            <a:ext cx="1800225" cy="2095500"/>
          </a:xfrm>
          <a:prstGeom prst="rect">
            <a:avLst/>
          </a:prstGeom>
        </p:spPr>
      </p:pic>
      <p:pic>
        <p:nvPicPr>
          <p:cNvPr id="7" name="그림 6" descr="남자, 사람, 정장, 사진이(가) 표시된 사진&#10;&#10;자동 생성된 설명">
            <a:extLst>
              <a:ext uri="{FF2B5EF4-FFF2-40B4-BE49-F238E27FC236}">
                <a16:creationId xmlns:a16="http://schemas.microsoft.com/office/drawing/2014/main" id="{48DA48D0-D479-4A03-B0AE-0974742514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1" y="3296554"/>
            <a:ext cx="2095499" cy="2095499"/>
          </a:xfrm>
          <a:prstGeom prst="rect">
            <a:avLst/>
          </a:prstGeom>
        </p:spPr>
      </p:pic>
      <p:sp>
        <p:nvSpPr>
          <p:cNvPr id="12" name="부제목 2">
            <a:extLst>
              <a:ext uri="{FF2B5EF4-FFF2-40B4-BE49-F238E27FC236}">
                <a16:creationId xmlns:a16="http://schemas.microsoft.com/office/drawing/2014/main" id="{5FEA1DA3-CBDA-49B6-8F96-BBD3541B6950}"/>
              </a:ext>
            </a:extLst>
          </p:cNvPr>
          <p:cNvSpPr txBox="1">
            <a:spLocks/>
          </p:cNvSpPr>
          <p:nvPr/>
        </p:nvSpPr>
        <p:spPr>
          <a:xfrm>
            <a:off x="232131" y="272862"/>
            <a:ext cx="2767248" cy="396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BADM 545, Spring 2024</a:t>
            </a:r>
          </a:p>
        </p:txBody>
      </p:sp>
    </p:spTree>
    <p:extLst>
      <p:ext uri="{BB962C8B-B14F-4D97-AF65-F5344CB8AC3E}">
        <p14:creationId xmlns:p14="http://schemas.microsoft.com/office/powerpoint/2010/main" val="112239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457200" y="724829"/>
            <a:ext cx="5865541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/>
        </p:nvCxnSpPr>
        <p:spPr>
          <a:xfrm>
            <a:off x="6322741" y="724829"/>
            <a:ext cx="2338039" cy="0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6479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6933" y="724829"/>
            <a:ext cx="8878029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Strategy literature has focused too narrowly on </a:t>
            </a:r>
            <a:r>
              <a:rPr 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privileged product market positions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as a basis for competitive advantage.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 bundles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need to be deployed to achieve or protect product market position is often overlooked.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Analytical problem: the 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opportunity cost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of scarce assets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Managerial problem: managers need to realize that bundle of assets leads to their firm’s success  needs to be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protected from imitation and substitution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</a:t>
            </a:r>
          </a:p>
          <a:p>
            <a:pPr marL="742950" lvl="1" indent="-285750">
              <a:buFont typeface="Wingdings" panose="05000000000000000000" pitchFamily="2" charset="2"/>
              <a:buChar char="à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Barney (1986): “strategic factor markets”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imperfectly competitive”: Firms may have </a:t>
            </a: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 expectations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about the future value of a strategic asset.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Antecedents: superior (asymmetric) information, luck, or both.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Purposes: (1)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Discuss limitations of “strategic factor market” concept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(2) Provide complementary framework based on notion of asset stock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accumulation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(3) Develop guidelines for assessing the sustainability of a firm’s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competitive advantage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8340E-56AC-404E-88C3-AE83BE1AE08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092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457200" y="724829"/>
            <a:ext cx="5865541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/>
        </p:nvCxnSpPr>
        <p:spPr>
          <a:xfrm>
            <a:off x="6322741" y="724829"/>
            <a:ext cx="2338039" cy="0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3652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Incomplete vs. Imperfect Factor Markets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2046" y="667520"/>
            <a:ext cx="886042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Barney (1986): “imperfect” markets.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800100" lvl="1" indent="-342900">
              <a:buFont typeface="Wingdings" panose="05000000000000000000" pitchFamily="2" charset="2"/>
              <a:buChar char="à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Useful to evaluate the opportunity cost of deploying assets </a:t>
            </a:r>
          </a:p>
          <a:p>
            <a:pPr marL="800100" lvl="1" indent="-342900">
              <a:buFont typeface="Wingdings" panose="05000000000000000000" pitchFamily="2" charset="2"/>
              <a:buChar char="à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Implicit assumption: All required assets to implement a given strategy that are traded can be bought and sold. (e.g., reputation)</a:t>
            </a: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Whether strategic factor markets are complete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? To what extent can factors which are freely traded in open markets be termed "strategic"?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Non-tradability of assets </a:t>
            </a:r>
            <a:r>
              <a:rPr 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sustainable competitive advantages</a:t>
            </a:r>
            <a:endParaRPr lang="en-US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Tx/>
              <a:buChar char="-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Non-appropriability of assets: various sources including absence of well-defined property rights, cannot be easily bought or sold in the market.</a:t>
            </a:r>
          </a:p>
          <a:p>
            <a:pPr marL="800100" lvl="1" indent="-34290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Firm-specific assets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the imperfect substitute is acquired in the market, but the firm-specific component is accumulated internally </a:t>
            </a:r>
          </a:p>
          <a:p>
            <a:pPr marL="800100" lvl="1" indent="-342900">
              <a:buFontTx/>
              <a:buChar char="-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A complementary framework is required to gauge the sustainability of stream of quasi rents generated through the deployment of non-tradeable assets, factors: property rights, firm-specific advantages, and the strategic value of internally accumulated assets. </a:t>
            </a: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8340E-56AC-404E-88C3-AE83BE1AE08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116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457200" y="724829"/>
            <a:ext cx="5865541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/>
        </p:nvCxnSpPr>
        <p:spPr>
          <a:xfrm>
            <a:off x="6322741" y="724829"/>
            <a:ext cx="2338039" cy="0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26316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Accumulation of non-tradeable asset stocks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891737"/>
            <a:ext cx="882396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When neither the desired strategic input factor itself nor any close substitute for it can be acquired through a market, firms are constrained to "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building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" it.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Strategic asset is the cumulative result of adhering to a set of consistent policies over a time-period (“flows”). </a:t>
            </a: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R&amp;D bathtub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Stock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of know how: current amount of water in the tub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: current R&amp;D spending &amp; Time-Based Accumulation.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Flows can be adjusted instantaneously, but stocks cannot!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8340E-56AC-404E-88C3-AE83BE1AE080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1925" y="4345364"/>
            <a:ext cx="9144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Key task: </a:t>
            </a:r>
            <a:r>
              <a:rPr 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appropriate time paths of relevant flow variables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must be chosen to build required stocks of critical assets.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Strategic asset stocks are </a:t>
            </a:r>
            <a:r>
              <a:rPr lang="en-US" sz="1900" i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non-tradeable, non-imitable, and non-</a:t>
            </a:r>
            <a:r>
              <a:rPr lang="en-US" sz="19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</a:t>
            </a:r>
            <a:r>
              <a:rPr lang="en-US" sz="1900" i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substitutable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68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itle 1">
            <a:extLst>
              <a:ext uri="{FF2B5EF4-FFF2-40B4-BE49-F238E27FC236}">
                <a16:creationId xmlns:a16="http://schemas.microsoft.com/office/drawing/2014/main" id="{B742E1C2-23F5-4B78-9312-ECE62A2FD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677863"/>
          </a:xfrm>
        </p:spPr>
        <p:txBody>
          <a:bodyPr/>
          <a:lstStyle/>
          <a:p>
            <a:pPr algn="ctr" eaLnBrk="1" hangingPunct="1"/>
            <a:r>
              <a:rPr lang="en-US" altLang="en-US" sz="2600" dirty="0">
                <a:latin typeface="Tahoma" panose="020B0604030504040204" pitchFamily="34" charset="0"/>
                <a:cs typeface="Tahoma" panose="020B0604030504040204" pitchFamily="34" charset="0"/>
              </a:rPr>
              <a:t>The Bathtub Metaphor</a:t>
            </a:r>
          </a:p>
        </p:txBody>
      </p:sp>
      <p:pic>
        <p:nvPicPr>
          <p:cNvPr id="163843" name="Picture 3" descr="Graphic shows the bathrub metaphor with the inflows and outflows">
            <a:extLst>
              <a:ext uri="{FF2B5EF4-FFF2-40B4-BE49-F238E27FC236}">
                <a16:creationId xmlns:a16="http://schemas.microsoft.com/office/drawing/2014/main" id="{59F21681-E2EE-4B11-98CF-D04CC60572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025" y="995363"/>
            <a:ext cx="6711950" cy="445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44" name="Content Placeholder 3">
            <a:extLst>
              <a:ext uri="{FF2B5EF4-FFF2-40B4-BE49-F238E27FC236}">
                <a16:creationId xmlns:a16="http://schemas.microsoft.com/office/drawing/2014/main" id="{8379236B-33C8-4B0F-8209-FCA1D1469E7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2075" y="5446714"/>
            <a:ext cx="9051925" cy="777918"/>
          </a:xfrm>
        </p:spPr>
        <p:txBody>
          <a:bodyPr/>
          <a:lstStyle/>
          <a:p>
            <a:pPr eaLnBrk="1" hangingPunct="1"/>
            <a:r>
              <a:rPr lang="en-US" altLang="en-US" sz="1800" b="1" dirty="0">
                <a:solidFill>
                  <a:srgbClr val="F9B602"/>
                </a:solidFill>
              </a:rPr>
              <a:t>Exhibit 4.7</a:t>
            </a:r>
          </a:p>
          <a:p>
            <a:pPr eaLnBrk="1" hangingPunct="1"/>
            <a:r>
              <a:rPr lang="en-US" altLang="en-US" sz="1100" b="1" i="1" dirty="0"/>
              <a:t>SOURCE: Figure based on metaphor used in I. Dierickx and K. Cool (1989), “Asset stock accumulation and sustainability of competitive advantage,” Management Science 35: 1504–1513.</a:t>
            </a:r>
          </a:p>
        </p:txBody>
      </p:sp>
      <p:sp>
        <p:nvSpPr>
          <p:cNvPr id="163845" name="Text Placeholder 6">
            <a:extLst>
              <a:ext uri="{FF2B5EF4-FFF2-40B4-BE49-F238E27FC236}">
                <a16:creationId xmlns:a16="http://schemas.microsoft.com/office/drawing/2014/main" id="{9D6E42E8-9F1F-4CDD-B0B3-67518C3D52D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368675" y="6324600"/>
            <a:ext cx="2406650" cy="190500"/>
          </a:xfrm>
        </p:spPr>
        <p:txBody>
          <a:bodyPr/>
          <a:lstStyle/>
          <a:p>
            <a:pPr eaLnBrk="1" hangingPunct="1"/>
            <a:r>
              <a:rPr lang="en-US" altLang="en-US">
                <a:hlinkClick r:id="" action="ppaction://noaction"/>
              </a:rPr>
              <a:t>Access the text alternative for slide images.</a:t>
            </a:r>
            <a:endParaRPr lang="en-US" altLang="en-US"/>
          </a:p>
        </p:txBody>
      </p:sp>
      <p:pic>
        <p:nvPicPr>
          <p:cNvPr id="163846" name="Picture 2">
            <a:extLst>
              <a:ext uri="{FF2B5EF4-FFF2-40B4-BE49-F238E27FC236}">
                <a16:creationId xmlns:a16="http://schemas.microsoft.com/office/drawing/2014/main" id="{232B08A5-9E54-4EC5-8D40-995AE898B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24632"/>
            <a:ext cx="9144000" cy="633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01A592A-16E5-45B8-8721-F822BFE5CC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201689"/>
            <a:ext cx="1522071" cy="63398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457200" y="724829"/>
            <a:ext cx="5865541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/>
        </p:nvCxnSpPr>
        <p:spPr>
          <a:xfrm>
            <a:off x="6322741" y="724829"/>
            <a:ext cx="2338039" cy="0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7200" y="263164"/>
            <a:ext cx="6248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Sustainability of privileged asset position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1748908"/>
            <a:ext cx="88239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 imitation of asset stocks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buFontTx/>
              <a:buChar char="-"/>
            </a:pPr>
            <a:r>
              <a:rPr lang="en-US" i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Time compression diseconomies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the law of diminishing returns when one input, vis-à-vis time, is held constant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early mover advantage                    (e.g.: R&amp;D know how)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buFontTx/>
              <a:buChar char="-"/>
            </a:pPr>
            <a:r>
              <a:rPr lang="en-US" i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Asset mass efficiencies: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adding increments to an existing asset stock is facilitated by possessing high levels of that stock  </a:t>
            </a:r>
          </a:p>
          <a:p>
            <a:pPr marL="1257300" lvl="2" indent="-342900">
              <a:buFontTx/>
              <a:buChar char="-"/>
            </a:pPr>
            <a:r>
              <a:rPr lang="en-US" i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Interconnectedness of asset stocks</a:t>
            </a:r>
            <a:r>
              <a:rPr lang="en-US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accumulating increments in an existing stock may depend on the level of other stocks</a:t>
            </a:r>
          </a:p>
          <a:p>
            <a:pPr marL="1257300" lvl="2" indent="-342900">
              <a:buFontTx/>
              <a:buChar char="-"/>
            </a:pPr>
            <a:r>
              <a:rPr lang="en-US" i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Asset erosion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all asset stocks “decay” in the absence of “maintenance” expenditure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fast decaying stock is hard to establish a credible threat to entry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buFontTx/>
              <a:buChar char="-"/>
            </a:pPr>
            <a:r>
              <a:rPr lang="en-US" i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Causal ambiguity</a:t>
            </a:r>
            <a:r>
              <a:rPr lang="en-US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it is impossible to fully specify which factors play a role in asset stocks’ accumulation process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 substitution of asset stocks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Threat that successful substitution renders original asset stocks obsolete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they no longer create value to the buyer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8340E-56AC-404E-88C3-AE83BE1AE080}" type="slidenum">
              <a:rPr lang="en-US" smtClean="0"/>
              <a:t>6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0" y="797432"/>
            <a:ext cx="8823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Sustainability of a firm’s privileged asset position hinges on </a:t>
            </a:r>
            <a:r>
              <a:rPr 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easily it can be replicated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(imitation, substitution)</a:t>
            </a:r>
          </a:p>
        </p:txBody>
      </p:sp>
    </p:spTree>
    <p:extLst>
      <p:ext uri="{BB962C8B-B14F-4D97-AF65-F5344CB8AC3E}">
        <p14:creationId xmlns:p14="http://schemas.microsoft.com/office/powerpoint/2010/main" val="2587159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457200" y="724829"/>
            <a:ext cx="5865541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/>
        </p:nvCxnSpPr>
        <p:spPr>
          <a:xfrm>
            <a:off x="6322741" y="724829"/>
            <a:ext cx="2338039" cy="0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26316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Conclusion and Discussion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8340E-56AC-404E-88C3-AE83BE1AE080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0020" y="1077149"/>
            <a:ext cx="88239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  <a:p>
            <a:pPr marL="800100" lvl="1" indent="-342900">
              <a:buFontTx/>
              <a:buChar char="-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Tx/>
              <a:buChar char="-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Asset stocks are strategic to the extent that they are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non-tradeable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non-imitable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non-substitutable</a:t>
            </a:r>
            <a:endParaRPr lang="en-US" sz="9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Tx/>
              <a:buChar char="-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Tx/>
              <a:buChar char="-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firm’s current strategy involves choosing optimal time paths of flows, whereas its competitive position and profitability is determined by the level of its stocks</a:t>
            </a:r>
          </a:p>
          <a:p>
            <a:pPr marL="800100" lvl="1" indent="-342900">
              <a:buFontTx/>
              <a:buChar char="-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Contributions</a:t>
            </a:r>
          </a:p>
          <a:p>
            <a:pPr marL="800100" lvl="1" indent="-342900">
              <a:buFontTx/>
              <a:buChar char="-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Tx/>
              <a:buChar char="-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While Barney (1986) address “market imperfection”, </a:t>
            </a: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this article provides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complementary framework for the sustainability of quasi- rents through deployment of non-tradeable assets</a:t>
            </a: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Tx/>
              <a:buChar char="-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This paper provides a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time-based view of competitive strategy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(time compression diseconomies) provides  </a:t>
            </a:r>
          </a:p>
        </p:txBody>
      </p:sp>
    </p:spTree>
    <p:extLst>
      <p:ext uri="{BB962C8B-B14F-4D97-AF65-F5344CB8AC3E}">
        <p14:creationId xmlns:p14="http://schemas.microsoft.com/office/powerpoint/2010/main" val="450835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7198</TotalTime>
  <Words>795</Words>
  <Application>Microsoft Office PowerPoint</Application>
  <PresentationFormat>On-screen Show (4:3)</PresentationFormat>
  <Paragraphs>80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Tahoma</vt:lpstr>
      <vt:lpstr>Wingdings</vt:lpstr>
      <vt:lpstr>Office 테마</vt:lpstr>
      <vt:lpstr>Session 5. Resource-Based Theory Asset stock accumulation and sustainability of competitive advantage</vt:lpstr>
      <vt:lpstr>PowerPoint Presentation</vt:lpstr>
      <vt:lpstr>PowerPoint Presentation</vt:lpstr>
      <vt:lpstr>PowerPoint Presentation</vt:lpstr>
      <vt:lpstr>The Bathtub Metaphor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 creation in innovation ecosystems: How the structure of technological interdependence affects firm performance in new technology generations</dc:title>
  <dc:creator>이현서</dc:creator>
  <cp:lastModifiedBy>Joe Mahoney</cp:lastModifiedBy>
  <cp:revision>86</cp:revision>
  <dcterms:created xsi:type="dcterms:W3CDTF">2017-03-25T19:18:27Z</dcterms:created>
  <dcterms:modified xsi:type="dcterms:W3CDTF">2024-02-12T18:05:50Z</dcterms:modified>
</cp:coreProperties>
</file>